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Roboto Medium"/>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Medium-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19" Type="http://schemas.openxmlformats.org/officeDocument/2006/relationships/font" Target="fonts/RobotoMedium-bold.fntdata"/><Relationship Id="rId6" Type="http://schemas.openxmlformats.org/officeDocument/2006/relationships/slide" Target="slides/slide1.xml"/><Relationship Id="rId18" Type="http://schemas.openxmlformats.org/officeDocument/2006/relationships/font" Target="fonts/RobotoMedium-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5833ba7b5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833ba7b5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6bf33d3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6bf33d3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833ba7b5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833ba7b5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Given all the use cases of sentiment analysis, there are a few challenges in analyzing tweets for sentiment analysis. The first one is data quality. The Twitter application helps us in overcoming this problem to an extent.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basic cleaning of data extracted from the Twitter app, we can use it to generate sentiment score for tweets. The second problem comes in understanding and analyzing slangs used on Twitter.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Answer</a:t>
            </a:r>
            <a:endParaRPr/>
          </a:p>
          <a:p>
            <a:pPr indent="0" lvl="0" marL="0" rtl="0" algn="l">
              <a:spcBef>
                <a:spcPts val="0"/>
              </a:spcBef>
              <a:spcAft>
                <a:spcPts val="0"/>
              </a:spcAft>
              <a:buNone/>
            </a:pPr>
            <a:r>
              <a:rPr lang="en"/>
              <a:t>People have a different way of writing and while posting on Twitter, people are least bothered about the correct spelling of words or they may use a lot of slangs which are not proper English words but are used in informal conversations.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a lot of research going on in this area and a lot of people have been able to develop slang dictionaries to understand their meaning. We won’t be focusing on this part in this article; we will use the standard dictionaries and packages available in R for sentiment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third and the biggest problem in sentiment analysis is decoding sarcasm. Since sentiment analysis works on the semantics of words, it becomes difficult to decode if the post has a sarcasm.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8d81b50c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8d81b50c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quantify the relationship between tweets’ sentiment and financial market , we tried to calculate the correlation between them.</a:t>
            </a:r>
            <a:endParaRPr/>
          </a:p>
          <a:p>
            <a:pPr indent="0" lvl="0" marL="0" rtl="0" algn="l">
              <a:spcBef>
                <a:spcPts val="0"/>
              </a:spcBef>
              <a:spcAft>
                <a:spcPts val="0"/>
              </a:spcAft>
              <a:buNone/>
            </a:pPr>
            <a:r>
              <a:rPr lang="en"/>
              <a:t>Firstly, we conduct sentimental analysis on all Trump’s tweets and add sentimental index to those tweets. </a:t>
            </a:r>
            <a:endParaRPr/>
          </a:p>
          <a:p>
            <a:pPr indent="0" lvl="0" marL="0" rtl="0" algn="l">
              <a:spcBef>
                <a:spcPts val="0"/>
              </a:spcBef>
              <a:spcAft>
                <a:spcPts val="0"/>
              </a:spcAft>
              <a:buNone/>
            </a:pPr>
            <a:r>
              <a:rPr lang="en"/>
              <a:t>Then we create several key world list and extract those tweets that contain the key words. Since we may have too few tweets to do analysis if we use one key word. We choose the high frequency word that appear in </a:t>
            </a:r>
            <a:r>
              <a:rPr lang="en"/>
              <a:t>relevant</a:t>
            </a:r>
            <a:r>
              <a:rPr lang="en"/>
              <a:t> topics as our key words.</a:t>
            </a:r>
            <a:endParaRPr/>
          </a:p>
          <a:p>
            <a:pPr indent="0" lvl="0" marL="0" rtl="0" algn="l">
              <a:spcBef>
                <a:spcPts val="0"/>
              </a:spcBef>
              <a:spcAft>
                <a:spcPts val="0"/>
              </a:spcAft>
              <a:buNone/>
            </a:pPr>
            <a:r>
              <a:rPr lang="en"/>
              <a:t>Lastly, we calculate the correlation between  them and found the </a:t>
            </a:r>
            <a:r>
              <a:rPr lang="en"/>
              <a:t>correlation</a:t>
            </a:r>
            <a:r>
              <a:rPr lang="en"/>
              <a:t> is really weak. In this graph we can see only when window of time is 6 month, there is a moderate </a:t>
            </a:r>
            <a:r>
              <a:rPr lang="en"/>
              <a:t>correlation between fear index and SP500. </a:t>
            </a:r>
            <a:endParaRPr/>
          </a:p>
          <a:p>
            <a:pPr indent="0" lvl="0" marL="0" rtl="0" algn="l">
              <a:spcBef>
                <a:spcPts val="0"/>
              </a:spcBef>
              <a:spcAft>
                <a:spcPts val="0"/>
              </a:spcAft>
              <a:buNone/>
            </a:pPr>
            <a:r>
              <a:rPr lang="en"/>
              <a:t>Moreover, correlation doesn't ensure cause and effect, so we also did causal impact analysis.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13213fb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13213fb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8b719240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8b719240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8b719240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8b719240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Roboto"/>
                <a:ea typeface="Roboto"/>
                <a:cs typeface="Roboto"/>
                <a:sym typeface="Roboto"/>
              </a:rPr>
              <a:t>The Impact of Social Media (Donald Trump’s tweets) on Financial Market </a:t>
            </a:r>
            <a:endParaRPr sz="4800">
              <a:latin typeface="Roboto"/>
              <a:ea typeface="Roboto"/>
              <a:cs typeface="Roboto"/>
              <a:sym typeface="Roboto"/>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latin typeface="Roboto"/>
                <a:ea typeface="Roboto"/>
                <a:cs typeface="Roboto"/>
                <a:sym typeface="Roboto"/>
              </a:rPr>
              <a:t>                                                                                   </a:t>
            </a:r>
            <a:r>
              <a:rPr lang="en" sz="1800">
                <a:solidFill>
                  <a:srgbClr val="000000"/>
                </a:solidFill>
                <a:latin typeface="Roboto"/>
                <a:ea typeface="Roboto"/>
                <a:cs typeface="Roboto"/>
                <a:sym typeface="Roboto"/>
              </a:rPr>
              <a:t>b</a:t>
            </a:r>
            <a:r>
              <a:rPr lang="en" sz="1800">
                <a:solidFill>
                  <a:srgbClr val="000000"/>
                </a:solidFill>
                <a:latin typeface="Roboto"/>
                <a:ea typeface="Roboto"/>
                <a:cs typeface="Roboto"/>
                <a:sym typeface="Roboto"/>
              </a:rPr>
              <a:t>y Jackie, Jia, Sam, Xinrui</a:t>
            </a:r>
            <a:endParaRPr sz="1800">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254000" y="316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Overview:</a:t>
            </a:r>
            <a:endParaRPr>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Do</a:t>
            </a:r>
            <a:r>
              <a:rPr lang="en" sz="1800">
                <a:latin typeface="Roboto"/>
                <a:ea typeface="Roboto"/>
                <a:cs typeface="Roboto"/>
                <a:sym typeface="Roboto"/>
              </a:rPr>
              <a:t> Trump’s tweets impact market sentiment in a significant level?</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How Trump’s tweets affect individual public company’s stock price?</a:t>
            </a:r>
            <a:endParaRPr sz="1800">
              <a:latin typeface="Roboto"/>
              <a:ea typeface="Roboto"/>
              <a:cs typeface="Roboto"/>
              <a:sym typeface="Roboto"/>
            </a:endParaRPr>
          </a:p>
        </p:txBody>
      </p:sp>
      <p:sp>
        <p:nvSpPr>
          <p:cNvPr id="61" name="Google Shape;61;p14"/>
          <p:cNvSpPr txBox="1"/>
          <p:nvPr>
            <p:ph idx="1" type="body"/>
          </p:nvPr>
        </p:nvSpPr>
        <p:spPr>
          <a:xfrm>
            <a:off x="254000" y="1632150"/>
            <a:ext cx="3728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oboto"/>
                <a:ea typeface="Roboto"/>
                <a:cs typeface="Roboto"/>
                <a:sym typeface="Roboto"/>
              </a:rPr>
              <a:t>Techniques we have conducted:             </a:t>
            </a:r>
            <a:r>
              <a:rPr lang="en">
                <a:solidFill>
                  <a:srgbClr val="000000"/>
                </a:solidFill>
                <a:latin typeface="Roboto"/>
                <a:ea typeface="Roboto"/>
                <a:cs typeface="Roboto"/>
                <a:sym typeface="Roboto"/>
              </a:rPr>
              <a:t>     </a:t>
            </a:r>
            <a:endParaRPr>
              <a:solidFill>
                <a:srgbClr val="000000"/>
              </a:solidFill>
              <a:latin typeface="Roboto"/>
              <a:ea typeface="Roboto"/>
              <a:cs typeface="Roboto"/>
              <a:sym typeface="Roboto"/>
            </a:endParaRPr>
          </a:p>
          <a:p>
            <a:pPr indent="-342900" lvl="0" marL="457200" rtl="0" algn="l">
              <a:spcBef>
                <a:spcPts val="1600"/>
              </a:spcBef>
              <a:spcAft>
                <a:spcPts val="0"/>
              </a:spcAft>
              <a:buClr>
                <a:schemeClr val="dk1"/>
              </a:buClr>
              <a:buSzPts val="1800"/>
              <a:buFont typeface="Roboto"/>
              <a:buChar char="●"/>
            </a:pPr>
            <a:r>
              <a:rPr lang="en">
                <a:solidFill>
                  <a:schemeClr val="dk1"/>
                </a:solidFill>
                <a:latin typeface="Roboto"/>
                <a:ea typeface="Roboto"/>
                <a:cs typeface="Roboto"/>
                <a:sym typeface="Roboto"/>
              </a:rPr>
              <a:t>Time Series Analysis</a:t>
            </a:r>
            <a:endParaRPr>
              <a:solidFill>
                <a:schemeClr val="dk1"/>
              </a:solidFill>
              <a:latin typeface="Roboto"/>
              <a:ea typeface="Roboto"/>
              <a:cs typeface="Roboto"/>
              <a:sym typeface="Roboto"/>
            </a:endParaRPr>
          </a:p>
          <a:p>
            <a:pPr indent="-342900" lvl="0" marL="457200" rtl="0" algn="l">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Sentimental Analysis</a:t>
            </a:r>
            <a:endParaRPr>
              <a:solidFill>
                <a:srgbClr val="000000"/>
              </a:solidFill>
              <a:latin typeface="Roboto"/>
              <a:ea typeface="Roboto"/>
              <a:cs typeface="Roboto"/>
              <a:sym typeface="Roboto"/>
            </a:endParaRPr>
          </a:p>
          <a:p>
            <a:pPr indent="-342900" lvl="0" marL="457200" rtl="0" algn="l">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Causal</a:t>
            </a:r>
            <a:r>
              <a:rPr lang="en">
                <a:solidFill>
                  <a:srgbClr val="000000"/>
                </a:solidFill>
                <a:latin typeface="Roboto"/>
                <a:ea typeface="Roboto"/>
                <a:cs typeface="Roboto"/>
                <a:sym typeface="Roboto"/>
              </a:rPr>
              <a:t> Impact Analysis</a:t>
            </a:r>
            <a:endParaRPr>
              <a:solidFill>
                <a:srgbClr val="000000"/>
              </a:solidFill>
              <a:latin typeface="Roboto"/>
              <a:ea typeface="Roboto"/>
              <a:cs typeface="Roboto"/>
              <a:sym typeface="Roboto"/>
            </a:endParaRPr>
          </a:p>
        </p:txBody>
      </p:sp>
      <p:sp>
        <p:nvSpPr>
          <p:cNvPr id="62" name="Google Shape;62;p14"/>
          <p:cNvSpPr txBox="1"/>
          <p:nvPr/>
        </p:nvSpPr>
        <p:spPr>
          <a:xfrm>
            <a:off x="4415525" y="1632150"/>
            <a:ext cx="4062900" cy="18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Results we have found:</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Capital market performance does not necessarily obey time series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Trump’s tweets have significant impacts on public company (Pfizer, </a:t>
            </a:r>
            <a:r>
              <a:rPr lang="en" sz="1800">
                <a:latin typeface="Roboto"/>
                <a:ea typeface="Roboto"/>
                <a:cs typeface="Roboto"/>
                <a:sym typeface="Roboto"/>
              </a:rPr>
              <a:t>Chrysler</a:t>
            </a:r>
            <a:r>
              <a:rPr lang="en" sz="1800">
                <a:latin typeface="Roboto"/>
                <a:ea typeface="Roboto"/>
                <a:cs typeface="Roboto"/>
                <a:sym typeface="Roboto"/>
              </a:rPr>
              <a:t>, Toyota)’s stock price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Sentimental Index has weak correlation with financial market performance</a:t>
            </a:r>
            <a:endParaRPr sz="1800">
              <a:latin typeface="Roboto"/>
              <a:ea typeface="Roboto"/>
              <a:cs typeface="Roboto"/>
              <a:sym typeface="Roboto"/>
            </a:endParaRPr>
          </a:p>
          <a:p>
            <a:pPr indent="0" lvl="0" marL="45720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Roboto"/>
                <a:ea typeface="Roboto"/>
                <a:cs typeface="Roboto"/>
                <a:sym typeface="Roboto"/>
              </a:rPr>
              <a:t>Time Series Analysis on market performance</a:t>
            </a:r>
            <a:endParaRPr u="sng">
              <a:latin typeface="Roboto"/>
              <a:ea typeface="Roboto"/>
              <a:cs typeface="Roboto"/>
              <a:sym typeface="Roboto"/>
            </a:endParaRPr>
          </a:p>
        </p:txBody>
      </p:sp>
      <p:sp>
        <p:nvSpPr>
          <p:cNvPr id="68" name="Google Shape;68;p15"/>
          <p:cNvSpPr txBox="1"/>
          <p:nvPr>
            <p:ph idx="1" type="body"/>
          </p:nvPr>
        </p:nvSpPr>
        <p:spPr>
          <a:xfrm>
            <a:off x="311700" y="1152475"/>
            <a:ext cx="8832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oboto"/>
                <a:ea typeface="Roboto"/>
                <a:cs typeface="Roboto"/>
                <a:sym typeface="Roboto"/>
              </a:rPr>
              <a:t>Target: Find out whether stock market obeys time series </a:t>
            </a:r>
            <a:endParaRPr>
              <a:solidFill>
                <a:srgbClr val="000000"/>
              </a:solidFill>
              <a:latin typeface="Roboto"/>
              <a:ea typeface="Roboto"/>
              <a:cs typeface="Roboto"/>
              <a:sym typeface="Roboto"/>
            </a:endParaRPr>
          </a:p>
          <a:p>
            <a:pPr indent="0" lvl="0" marL="0" rtl="0" algn="l">
              <a:spcBef>
                <a:spcPts val="1600"/>
              </a:spcBef>
              <a:spcAft>
                <a:spcPts val="0"/>
              </a:spcAft>
              <a:buNone/>
            </a:pPr>
            <a:r>
              <a:rPr lang="en">
                <a:solidFill>
                  <a:srgbClr val="000000"/>
                </a:solidFill>
                <a:latin typeface="Roboto"/>
                <a:ea typeface="Roboto"/>
                <a:cs typeface="Roboto"/>
                <a:sym typeface="Roboto"/>
              </a:rPr>
              <a:t>Approach: ets model, seasonal naive model, Arima model</a:t>
            </a:r>
            <a:endParaRPr>
              <a:solidFill>
                <a:srgbClr val="000000"/>
              </a:solidFill>
              <a:latin typeface="Roboto"/>
              <a:ea typeface="Roboto"/>
              <a:cs typeface="Roboto"/>
              <a:sym typeface="Roboto"/>
            </a:endParaRPr>
          </a:p>
          <a:p>
            <a:pPr indent="0" lvl="0" marL="0" rtl="0" algn="l">
              <a:spcBef>
                <a:spcPts val="1600"/>
              </a:spcBef>
              <a:spcAft>
                <a:spcPts val="0"/>
              </a:spcAft>
              <a:buNone/>
            </a:pPr>
            <a:r>
              <a:rPr lang="en">
                <a:solidFill>
                  <a:srgbClr val="000000"/>
                </a:solidFill>
                <a:latin typeface="Roboto"/>
                <a:ea typeface="Roboto"/>
                <a:cs typeface="Roboto"/>
                <a:sym typeface="Roboto"/>
              </a:rPr>
              <a:t>S&amp;P500 Index:                     Trading Volume:                  </a:t>
            </a:r>
            <a:r>
              <a:rPr lang="en" sz="1200">
                <a:solidFill>
                  <a:srgbClr val="000000"/>
                </a:solidFill>
                <a:latin typeface="Roboto"/>
                <a:ea typeface="Roboto"/>
                <a:cs typeface="Roboto"/>
                <a:sym typeface="Roboto"/>
              </a:rPr>
              <a:t>correlation between prediction and reality is &lt; 0.3  </a:t>
            </a:r>
            <a:endParaRPr sz="1200">
              <a:solidFill>
                <a:srgbClr val="000000"/>
              </a:solidFill>
              <a:latin typeface="Roboto"/>
              <a:ea typeface="Roboto"/>
              <a:cs typeface="Roboto"/>
              <a:sym typeface="Roboto"/>
            </a:endParaRPr>
          </a:p>
          <a:p>
            <a:pPr indent="0" lvl="0" marL="0" rtl="0" algn="l">
              <a:spcBef>
                <a:spcPts val="1600"/>
              </a:spcBef>
              <a:spcAft>
                <a:spcPts val="0"/>
              </a:spcAft>
              <a:buNone/>
            </a:pPr>
            <a:r>
              <a:t/>
            </a:r>
            <a:endParaRPr>
              <a:latin typeface="Roboto"/>
              <a:ea typeface="Roboto"/>
              <a:cs typeface="Roboto"/>
              <a:sym typeface="Roboto"/>
            </a:endParaRPr>
          </a:p>
          <a:p>
            <a:pPr indent="0" lvl="0" marL="0" rtl="0" algn="l">
              <a:spcBef>
                <a:spcPts val="1600"/>
              </a:spcBef>
              <a:spcAft>
                <a:spcPts val="0"/>
              </a:spcAft>
              <a:buNone/>
            </a:pPr>
            <a:r>
              <a:t/>
            </a:r>
            <a:endParaRPr>
              <a:latin typeface="Roboto"/>
              <a:ea typeface="Roboto"/>
              <a:cs typeface="Roboto"/>
              <a:sym typeface="Roboto"/>
            </a:endParaRPr>
          </a:p>
          <a:p>
            <a:pPr indent="0" lvl="0" marL="0" rtl="0" algn="l">
              <a:spcBef>
                <a:spcPts val="1600"/>
              </a:spcBef>
              <a:spcAft>
                <a:spcPts val="1600"/>
              </a:spcAft>
              <a:buNone/>
            </a:pPr>
            <a:r>
              <a:t/>
            </a:r>
            <a:endParaRPr>
              <a:latin typeface="Roboto"/>
              <a:ea typeface="Roboto"/>
              <a:cs typeface="Roboto"/>
              <a:sym typeface="Roboto"/>
            </a:endParaRPr>
          </a:p>
        </p:txBody>
      </p:sp>
      <p:pic>
        <p:nvPicPr>
          <p:cNvPr id="69" name="Google Shape;69;p15"/>
          <p:cNvPicPr preferRelativeResize="0"/>
          <p:nvPr/>
        </p:nvPicPr>
        <p:blipFill>
          <a:blip r:embed="rId3">
            <a:alphaModFix/>
          </a:blip>
          <a:stretch>
            <a:fillRect/>
          </a:stretch>
        </p:blipFill>
        <p:spPr>
          <a:xfrm>
            <a:off x="311700" y="2539075"/>
            <a:ext cx="2580724" cy="2248800"/>
          </a:xfrm>
          <a:prstGeom prst="rect">
            <a:avLst/>
          </a:prstGeom>
          <a:noFill/>
          <a:ln>
            <a:noFill/>
          </a:ln>
        </p:spPr>
      </p:pic>
      <p:pic>
        <p:nvPicPr>
          <p:cNvPr id="70" name="Google Shape;70;p15"/>
          <p:cNvPicPr preferRelativeResize="0"/>
          <p:nvPr/>
        </p:nvPicPr>
        <p:blipFill>
          <a:blip r:embed="rId4">
            <a:alphaModFix/>
          </a:blip>
          <a:stretch>
            <a:fillRect/>
          </a:stretch>
        </p:blipFill>
        <p:spPr>
          <a:xfrm>
            <a:off x="2981975" y="2539074"/>
            <a:ext cx="3046826" cy="2248800"/>
          </a:xfrm>
          <a:prstGeom prst="rect">
            <a:avLst/>
          </a:prstGeom>
          <a:noFill/>
          <a:ln>
            <a:noFill/>
          </a:ln>
        </p:spPr>
      </p:pic>
      <p:sp>
        <p:nvSpPr>
          <p:cNvPr id="71" name="Google Shape;71;p15"/>
          <p:cNvSpPr txBox="1"/>
          <p:nvPr/>
        </p:nvSpPr>
        <p:spPr>
          <a:xfrm>
            <a:off x="6541600" y="1212125"/>
            <a:ext cx="2347200" cy="35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5"/>
          <p:cNvPicPr preferRelativeResize="0"/>
          <p:nvPr/>
        </p:nvPicPr>
        <p:blipFill>
          <a:blip r:embed="rId5">
            <a:alphaModFix/>
          </a:blip>
          <a:stretch>
            <a:fillRect/>
          </a:stretch>
        </p:blipFill>
        <p:spPr>
          <a:xfrm>
            <a:off x="6285325" y="1383300"/>
            <a:ext cx="2858675" cy="800100"/>
          </a:xfrm>
          <a:prstGeom prst="rect">
            <a:avLst/>
          </a:prstGeom>
          <a:noFill/>
          <a:ln>
            <a:noFill/>
          </a:ln>
        </p:spPr>
      </p:pic>
      <p:pic>
        <p:nvPicPr>
          <p:cNvPr id="73" name="Google Shape;73;p15"/>
          <p:cNvPicPr preferRelativeResize="0"/>
          <p:nvPr/>
        </p:nvPicPr>
        <p:blipFill>
          <a:blip r:embed="rId6">
            <a:alphaModFix/>
          </a:blip>
          <a:stretch>
            <a:fillRect/>
          </a:stretch>
        </p:blipFill>
        <p:spPr>
          <a:xfrm>
            <a:off x="6285325" y="2507625"/>
            <a:ext cx="3110224" cy="2635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Roboto Medium"/>
                <a:ea typeface="Roboto Medium"/>
                <a:cs typeface="Roboto Medium"/>
                <a:sym typeface="Roboto Medium"/>
              </a:rPr>
              <a:t>Sentiment Analysis on Twitter Tweets</a:t>
            </a:r>
            <a:endParaRPr u="sng">
              <a:latin typeface="Roboto Medium"/>
              <a:ea typeface="Roboto Medium"/>
              <a:cs typeface="Roboto Medium"/>
              <a:sym typeface="Roboto Medium"/>
            </a:endParaRPr>
          </a:p>
          <a:p>
            <a:pPr indent="0" lvl="0" marL="0" rtl="0" algn="l">
              <a:spcBef>
                <a:spcPts val="0"/>
              </a:spcBef>
              <a:spcAft>
                <a:spcPts val="0"/>
              </a:spcAft>
              <a:buNone/>
            </a:pPr>
            <a:r>
              <a:t/>
            </a:r>
            <a:endParaRPr/>
          </a:p>
        </p:txBody>
      </p:sp>
      <p:sp>
        <p:nvSpPr>
          <p:cNvPr id="79" name="Google Shape;79;p16"/>
          <p:cNvSpPr txBox="1"/>
          <p:nvPr>
            <p:ph idx="1" type="body"/>
          </p:nvPr>
        </p:nvSpPr>
        <p:spPr>
          <a:xfrm>
            <a:off x="311700" y="1228675"/>
            <a:ext cx="5106300" cy="38502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Roboto Medium"/>
              <a:buChar char="●"/>
            </a:pPr>
            <a:r>
              <a:rPr lang="en" u="sng">
                <a:solidFill>
                  <a:srgbClr val="000000"/>
                </a:solidFill>
                <a:latin typeface="Roboto Medium"/>
                <a:ea typeface="Roboto Medium"/>
                <a:cs typeface="Roboto Medium"/>
                <a:sym typeface="Roboto Medium"/>
              </a:rPr>
              <a:t>Challenges</a:t>
            </a:r>
            <a:r>
              <a:rPr lang="en">
                <a:solidFill>
                  <a:srgbClr val="000000"/>
                </a:solidFill>
                <a:latin typeface="Roboto Medium"/>
                <a:ea typeface="Roboto Medium"/>
                <a:cs typeface="Roboto Medium"/>
                <a:sym typeface="Roboto Medium"/>
              </a:rPr>
              <a:t>:</a:t>
            </a:r>
            <a:r>
              <a:rPr lang="en">
                <a:solidFill>
                  <a:srgbClr val="000000"/>
                </a:solidFill>
                <a:latin typeface="Roboto Medium"/>
                <a:ea typeface="Roboto Medium"/>
                <a:cs typeface="Roboto Medium"/>
                <a:sym typeface="Roboto Medium"/>
              </a:rPr>
              <a:t>The problems facing microblogging sentiment analysis: </a:t>
            </a:r>
            <a:endParaRPr>
              <a:solidFill>
                <a:srgbClr val="000000"/>
              </a:solidFill>
              <a:latin typeface="Roboto Medium"/>
              <a:ea typeface="Roboto Medium"/>
              <a:cs typeface="Roboto Medium"/>
              <a:sym typeface="Roboto Medium"/>
            </a:endParaRPr>
          </a:p>
          <a:p>
            <a:pPr indent="-317500" lvl="1" marL="914400" rtl="0" algn="l">
              <a:lnSpc>
                <a:spcPct val="115000"/>
              </a:lnSpc>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Data quality, Understanding and </a:t>
            </a:r>
            <a:r>
              <a:rPr lang="en">
                <a:solidFill>
                  <a:srgbClr val="000000"/>
                </a:solidFill>
                <a:latin typeface="Roboto Medium"/>
                <a:ea typeface="Roboto Medium"/>
                <a:cs typeface="Roboto Medium"/>
                <a:sym typeface="Roboto Medium"/>
              </a:rPr>
              <a:t>analyzing emoticons and slangs, </a:t>
            </a:r>
            <a:r>
              <a:rPr lang="en">
                <a:solidFill>
                  <a:schemeClr val="dk1"/>
                </a:solidFill>
                <a:latin typeface="Roboto Medium"/>
                <a:ea typeface="Roboto Medium"/>
                <a:cs typeface="Roboto Medium"/>
                <a:sym typeface="Roboto Medium"/>
              </a:rPr>
              <a:t>Emojis</a:t>
            </a:r>
            <a:endParaRPr>
              <a:solidFill>
                <a:srgbClr val="000000"/>
              </a:solidFill>
              <a:latin typeface="Roboto Medium"/>
              <a:ea typeface="Roboto Medium"/>
              <a:cs typeface="Roboto Medium"/>
              <a:sym typeface="Roboto Medium"/>
            </a:endParaRPr>
          </a:p>
          <a:p>
            <a:pPr indent="-317500" lvl="1" marL="914400" rtl="0" algn="l">
              <a:lnSpc>
                <a:spcPct val="115000"/>
              </a:lnSpc>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Comprehending Figurative Speech,</a:t>
            </a:r>
            <a:endParaRPr>
              <a:solidFill>
                <a:srgbClr val="000000"/>
              </a:solidFill>
              <a:latin typeface="Roboto Medium"/>
              <a:ea typeface="Roboto Medium"/>
              <a:cs typeface="Roboto Medium"/>
              <a:sym typeface="Roboto Medium"/>
            </a:endParaRPr>
          </a:p>
          <a:p>
            <a:pPr indent="-317500" lvl="1" marL="914400" rtl="0" algn="l">
              <a:lnSpc>
                <a:spcPct val="115000"/>
              </a:lnSpc>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Subjectivity and Tone,</a:t>
            </a:r>
            <a:endParaRPr>
              <a:solidFill>
                <a:srgbClr val="000000"/>
              </a:solidFill>
              <a:latin typeface="Roboto Medium"/>
              <a:ea typeface="Roboto Medium"/>
              <a:cs typeface="Roboto Medium"/>
              <a:sym typeface="Roboto Medium"/>
            </a:endParaRPr>
          </a:p>
          <a:p>
            <a:pPr indent="-317500" lvl="1" marL="914400" rtl="0" algn="l">
              <a:lnSpc>
                <a:spcPct val="115000"/>
              </a:lnSpc>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Context and Polarity, </a:t>
            </a:r>
            <a:endParaRPr>
              <a:solidFill>
                <a:srgbClr val="000000"/>
              </a:solidFill>
              <a:latin typeface="Roboto Medium"/>
              <a:ea typeface="Roboto Medium"/>
              <a:cs typeface="Roboto Medium"/>
              <a:sym typeface="Roboto Medium"/>
            </a:endParaRPr>
          </a:p>
          <a:p>
            <a:pPr indent="-317500" lvl="1" marL="914400" rtl="0" algn="l">
              <a:lnSpc>
                <a:spcPct val="115000"/>
              </a:lnSpc>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Irony and Sarcasm, </a:t>
            </a:r>
            <a:endParaRPr>
              <a:solidFill>
                <a:srgbClr val="000000"/>
              </a:solidFill>
              <a:latin typeface="Roboto Medium"/>
              <a:ea typeface="Roboto Medium"/>
              <a:cs typeface="Roboto Medium"/>
              <a:sym typeface="Roboto Medium"/>
            </a:endParaRPr>
          </a:p>
          <a:p>
            <a:pPr indent="-317500" lvl="1" marL="914400" rtl="0" algn="l">
              <a:lnSpc>
                <a:spcPct val="115000"/>
              </a:lnSpc>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Emphasis </a:t>
            </a:r>
            <a:r>
              <a:rPr lang="en">
                <a:solidFill>
                  <a:srgbClr val="000000"/>
                </a:solidFill>
                <a:latin typeface="Roboto Medium"/>
                <a:ea typeface="Roboto Medium"/>
                <a:cs typeface="Roboto Medium"/>
                <a:sym typeface="Roboto Medium"/>
              </a:rPr>
              <a:t>of ALL CAPs or multiples !!!!!</a:t>
            </a:r>
            <a:endParaRPr>
              <a:solidFill>
                <a:srgbClr val="000000"/>
              </a:solidFill>
              <a:latin typeface="Roboto Medium"/>
              <a:ea typeface="Roboto Medium"/>
              <a:cs typeface="Roboto Medium"/>
              <a:sym typeface="Roboto Medium"/>
            </a:endParaRPr>
          </a:p>
          <a:p>
            <a:pPr indent="-317500" lvl="1" marL="914400" rtl="0" algn="l">
              <a:lnSpc>
                <a:spcPct val="115000"/>
              </a:lnSpc>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Comparisons, </a:t>
            </a:r>
            <a:endParaRPr>
              <a:solidFill>
                <a:srgbClr val="000000"/>
              </a:solidFill>
              <a:latin typeface="Roboto Medium"/>
              <a:ea typeface="Roboto Medium"/>
              <a:cs typeface="Roboto Medium"/>
              <a:sym typeface="Roboto Medium"/>
            </a:endParaRPr>
          </a:p>
          <a:p>
            <a:pPr indent="-317500" lvl="1" marL="914400" rtl="0" algn="l">
              <a:lnSpc>
                <a:spcPct val="115000"/>
              </a:lnSpc>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Defining Neutral</a:t>
            </a:r>
            <a:endParaRPr>
              <a:solidFill>
                <a:srgbClr val="000000"/>
              </a:solidFill>
              <a:latin typeface="Roboto Medium"/>
              <a:ea typeface="Roboto Medium"/>
              <a:cs typeface="Roboto Medium"/>
              <a:sym typeface="Roboto Medium"/>
            </a:endParaRPr>
          </a:p>
          <a:p>
            <a:pPr indent="-342900" lvl="0" marL="457200" rtl="0" algn="l">
              <a:lnSpc>
                <a:spcPct val="115000"/>
              </a:lnSpc>
              <a:spcBef>
                <a:spcPts val="0"/>
              </a:spcBef>
              <a:spcAft>
                <a:spcPts val="0"/>
              </a:spcAft>
              <a:buClr>
                <a:srgbClr val="000000"/>
              </a:buClr>
              <a:buSzPts val="1800"/>
              <a:buFont typeface="Roboto Medium"/>
              <a:buChar char="●"/>
            </a:pPr>
            <a:r>
              <a:rPr lang="en" u="sng">
                <a:solidFill>
                  <a:srgbClr val="000000"/>
                </a:solidFill>
                <a:latin typeface="Roboto Medium"/>
                <a:ea typeface="Roboto Medium"/>
                <a:cs typeface="Roboto Medium"/>
                <a:sym typeface="Roboto Medium"/>
              </a:rPr>
              <a:t>Solution</a:t>
            </a:r>
            <a:r>
              <a:rPr lang="en">
                <a:solidFill>
                  <a:srgbClr val="000000"/>
                </a:solidFill>
                <a:latin typeface="Roboto Medium"/>
                <a:ea typeface="Roboto Medium"/>
                <a:cs typeface="Roboto Medium"/>
                <a:sym typeface="Roboto Medium"/>
              </a:rPr>
              <a:t> = VADER Lexicon (Valence Aware Dictionary and sEntiment Reasoner)</a:t>
            </a:r>
            <a:endParaRPr>
              <a:solidFill>
                <a:srgbClr val="000000"/>
              </a:solidFill>
              <a:latin typeface="Roboto Medium"/>
              <a:ea typeface="Roboto Medium"/>
              <a:cs typeface="Roboto Medium"/>
              <a:sym typeface="Roboto Medium"/>
            </a:endParaRPr>
          </a:p>
        </p:txBody>
      </p:sp>
      <p:pic>
        <p:nvPicPr>
          <p:cNvPr id="80" name="Google Shape;80;p16"/>
          <p:cNvPicPr preferRelativeResize="0"/>
          <p:nvPr/>
        </p:nvPicPr>
        <p:blipFill>
          <a:blip r:embed="rId3">
            <a:alphaModFix/>
          </a:blip>
          <a:stretch>
            <a:fillRect/>
          </a:stretch>
        </p:blipFill>
        <p:spPr>
          <a:xfrm>
            <a:off x="5619499" y="1257924"/>
            <a:ext cx="2855775" cy="35863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0" y="-4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Correlation between tweets sentiment and SP500</a:t>
            </a:r>
            <a:endParaRPr u="sng"/>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7" name="Google Shape;87;p17"/>
          <p:cNvPicPr preferRelativeResize="0"/>
          <p:nvPr/>
        </p:nvPicPr>
        <p:blipFill rotWithShape="1">
          <a:blip r:embed="rId3">
            <a:alphaModFix/>
          </a:blip>
          <a:srcRect b="6699" l="0" r="0" t="0"/>
          <a:stretch/>
        </p:blipFill>
        <p:spPr>
          <a:xfrm>
            <a:off x="0" y="526274"/>
            <a:ext cx="9144001" cy="4617224"/>
          </a:xfrm>
          <a:prstGeom prst="rect">
            <a:avLst/>
          </a:prstGeom>
          <a:noFill/>
          <a:ln>
            <a:noFill/>
          </a:ln>
        </p:spPr>
      </p:pic>
      <p:cxnSp>
        <p:nvCxnSpPr>
          <p:cNvPr id="88" name="Google Shape;88;p17"/>
          <p:cNvCxnSpPr/>
          <p:nvPr/>
        </p:nvCxnSpPr>
        <p:spPr>
          <a:xfrm>
            <a:off x="3642900" y="3659975"/>
            <a:ext cx="1124400" cy="416400"/>
          </a:xfrm>
          <a:prstGeom prst="straightConnector1">
            <a:avLst/>
          </a:prstGeom>
          <a:noFill/>
          <a:ln cap="flat" cmpd="sng" w="28575">
            <a:solidFill>
              <a:srgbClr val="CC0000"/>
            </a:solidFill>
            <a:prstDash val="solid"/>
            <a:round/>
            <a:headEnd len="med" w="med" type="none"/>
            <a:tailEnd len="med" w="med" type="triangle"/>
          </a:ln>
        </p:spPr>
      </p:cxnSp>
      <p:sp>
        <p:nvSpPr>
          <p:cNvPr id="89" name="Google Shape;89;p17"/>
          <p:cNvSpPr/>
          <p:nvPr/>
        </p:nvSpPr>
        <p:spPr>
          <a:xfrm>
            <a:off x="2414400" y="3111625"/>
            <a:ext cx="1228500" cy="10203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Causal Impact </a:t>
            </a:r>
            <a:endParaRPr/>
          </a:p>
        </p:txBody>
      </p:sp>
      <p:sp>
        <p:nvSpPr>
          <p:cNvPr id="95" name="Google Shape;95;p18"/>
          <p:cNvSpPr txBox="1"/>
          <p:nvPr>
            <p:ph idx="1" type="body"/>
          </p:nvPr>
        </p:nvSpPr>
        <p:spPr>
          <a:xfrm>
            <a:off x="311700" y="1152475"/>
            <a:ext cx="8520600" cy="196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Do the tweets influence the stock prices of individual company?</a:t>
            </a:r>
            <a:endParaRPr/>
          </a:p>
          <a:p>
            <a:pPr indent="-317500" lvl="1" marL="914400" rtl="0" algn="l">
              <a:spcBef>
                <a:spcPts val="0"/>
              </a:spcBef>
              <a:spcAft>
                <a:spcPts val="0"/>
              </a:spcAft>
              <a:buSzPts val="1400"/>
              <a:buChar char="○"/>
            </a:pPr>
            <a:r>
              <a:rPr lang="en"/>
              <a:t>Except the “Fake news”</a:t>
            </a:r>
            <a:endParaRPr/>
          </a:p>
          <a:p>
            <a:pPr indent="-317500" lvl="1" marL="914400" rtl="0" algn="l">
              <a:spcBef>
                <a:spcPts val="0"/>
              </a:spcBef>
              <a:spcAft>
                <a:spcPts val="0"/>
              </a:spcAft>
              <a:buSzPts val="1400"/>
              <a:buChar char="○"/>
            </a:pPr>
            <a:r>
              <a:rPr lang="en"/>
              <a:t>How about “America First”?</a:t>
            </a:r>
            <a:endParaRPr/>
          </a:p>
          <a:p>
            <a:pPr indent="-342900" lvl="0" marL="457200" rtl="0" algn="l">
              <a:spcBef>
                <a:spcPts val="0"/>
              </a:spcBef>
              <a:spcAft>
                <a:spcPts val="0"/>
              </a:spcAft>
              <a:buSzPts val="1800"/>
              <a:buChar char="●"/>
            </a:pPr>
            <a:r>
              <a:rPr lang="en"/>
              <a:t>A package developed by Google</a:t>
            </a:r>
            <a:endParaRPr/>
          </a:p>
          <a:p>
            <a:pPr indent="-317500" lvl="1" marL="914400" rtl="0" algn="l">
              <a:spcBef>
                <a:spcPts val="0"/>
              </a:spcBef>
              <a:spcAft>
                <a:spcPts val="0"/>
              </a:spcAft>
              <a:buSzPts val="1400"/>
              <a:buChar char="○"/>
            </a:pPr>
            <a:r>
              <a:rPr lang="en"/>
              <a:t>Constructs a Bayesian structural time-series model</a:t>
            </a:r>
            <a:endParaRPr/>
          </a:p>
          <a:p>
            <a:pPr indent="-317500" lvl="1" marL="914400" rtl="0" algn="l">
              <a:spcBef>
                <a:spcPts val="0"/>
              </a:spcBef>
              <a:spcAft>
                <a:spcPts val="0"/>
              </a:spcAft>
              <a:buSzPts val="1400"/>
              <a:buChar char="○"/>
            </a:pPr>
            <a:r>
              <a:rPr lang="en"/>
              <a:t>Assess</a:t>
            </a:r>
            <a:r>
              <a:rPr lang="en"/>
              <a:t> the impact of a particular event</a:t>
            </a:r>
            <a:endParaRPr/>
          </a:p>
          <a:p>
            <a:pPr indent="-317500" lvl="1" marL="914400" rtl="0" algn="l">
              <a:spcBef>
                <a:spcPts val="0"/>
              </a:spcBef>
              <a:spcAft>
                <a:spcPts val="0"/>
              </a:spcAft>
              <a:buSzPts val="1400"/>
              <a:buChar char="○"/>
            </a:pPr>
            <a:r>
              <a:rPr lang="en"/>
              <a:t>C</a:t>
            </a:r>
            <a:r>
              <a:rPr lang="en"/>
              <a:t>ompares a response times series with a control times series</a:t>
            </a:r>
            <a:endParaRPr/>
          </a:p>
          <a:p>
            <a:pPr indent="0" lvl="0" marL="0" rtl="0" algn="l">
              <a:spcBef>
                <a:spcPts val="0"/>
              </a:spcBef>
              <a:spcAft>
                <a:spcPts val="0"/>
              </a:spcAft>
              <a:buNone/>
            </a:pPr>
            <a:r>
              <a:t/>
            </a:r>
            <a:endParaRPr/>
          </a:p>
        </p:txBody>
      </p:sp>
      <p:pic>
        <p:nvPicPr>
          <p:cNvPr id="96" name="Google Shape;96;p18"/>
          <p:cNvPicPr preferRelativeResize="0"/>
          <p:nvPr/>
        </p:nvPicPr>
        <p:blipFill>
          <a:blip r:embed="rId3">
            <a:alphaModFix/>
          </a:blip>
          <a:stretch>
            <a:fillRect/>
          </a:stretch>
        </p:blipFill>
        <p:spPr>
          <a:xfrm>
            <a:off x="256964" y="58238"/>
            <a:ext cx="8630076" cy="50270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557825" y="2960537"/>
            <a:ext cx="3868073" cy="2111437"/>
          </a:xfrm>
          <a:prstGeom prst="rect">
            <a:avLst/>
          </a:prstGeom>
          <a:noFill/>
          <a:ln>
            <a:noFill/>
          </a:ln>
        </p:spPr>
      </p:pic>
      <p:pic>
        <p:nvPicPr>
          <p:cNvPr id="102" name="Google Shape;102;p19"/>
          <p:cNvPicPr preferRelativeResize="0"/>
          <p:nvPr/>
        </p:nvPicPr>
        <p:blipFill>
          <a:blip r:embed="rId4">
            <a:alphaModFix/>
          </a:blip>
          <a:stretch>
            <a:fillRect/>
          </a:stretch>
        </p:blipFill>
        <p:spPr>
          <a:xfrm>
            <a:off x="4425899" y="2960537"/>
            <a:ext cx="3913400" cy="2017354"/>
          </a:xfrm>
          <a:prstGeom prst="rect">
            <a:avLst/>
          </a:prstGeom>
          <a:noFill/>
          <a:ln>
            <a:noFill/>
          </a:ln>
        </p:spPr>
      </p:pic>
      <p:pic>
        <p:nvPicPr>
          <p:cNvPr id="103" name="Google Shape;103;p19"/>
          <p:cNvPicPr preferRelativeResize="0"/>
          <p:nvPr/>
        </p:nvPicPr>
        <p:blipFill>
          <a:blip r:embed="rId5">
            <a:alphaModFix/>
          </a:blip>
          <a:stretch>
            <a:fillRect/>
          </a:stretch>
        </p:blipFill>
        <p:spPr>
          <a:xfrm>
            <a:off x="4401143" y="849100"/>
            <a:ext cx="3913400" cy="2111437"/>
          </a:xfrm>
          <a:prstGeom prst="rect">
            <a:avLst/>
          </a:prstGeom>
          <a:noFill/>
          <a:ln>
            <a:noFill/>
          </a:ln>
        </p:spPr>
      </p:pic>
      <p:pic>
        <p:nvPicPr>
          <p:cNvPr id="104" name="Google Shape;104;p19"/>
          <p:cNvPicPr preferRelativeResize="0"/>
          <p:nvPr/>
        </p:nvPicPr>
        <p:blipFill>
          <a:blip r:embed="rId6">
            <a:alphaModFix/>
          </a:blip>
          <a:stretch>
            <a:fillRect/>
          </a:stretch>
        </p:blipFill>
        <p:spPr>
          <a:xfrm>
            <a:off x="592109" y="849100"/>
            <a:ext cx="3799507" cy="2111437"/>
          </a:xfrm>
          <a:prstGeom prst="rect">
            <a:avLst/>
          </a:prstGeom>
          <a:noFill/>
          <a:ln>
            <a:noFill/>
          </a:ln>
        </p:spPr>
      </p:pic>
      <p:sp>
        <p:nvSpPr>
          <p:cNvPr id="105" name="Google Shape;105;p19"/>
          <p:cNvSpPr txBox="1"/>
          <p:nvPr/>
        </p:nvSpPr>
        <p:spPr>
          <a:xfrm>
            <a:off x="1360450" y="254375"/>
            <a:ext cx="6408600" cy="5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u="sng">
                <a:latin typeface="Roboto"/>
                <a:ea typeface="Roboto"/>
                <a:cs typeface="Roboto"/>
                <a:sym typeface="Roboto"/>
              </a:rPr>
              <a:t>Chrysler Fiat vs. General Motors</a:t>
            </a:r>
            <a:endParaRPr sz="2400" u="sng">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Roboto Medium"/>
                <a:ea typeface="Roboto Medium"/>
                <a:cs typeface="Roboto Medium"/>
                <a:sym typeface="Roboto Medium"/>
              </a:rPr>
              <a:t>Conclusions</a:t>
            </a:r>
            <a:r>
              <a:rPr lang="en">
                <a:latin typeface="Roboto Medium"/>
                <a:ea typeface="Roboto Medium"/>
                <a:cs typeface="Roboto Medium"/>
                <a:sym typeface="Roboto Medium"/>
              </a:rPr>
              <a:t>:</a:t>
            </a:r>
            <a:endParaRPr/>
          </a:p>
        </p:txBody>
      </p:sp>
      <p:sp>
        <p:nvSpPr>
          <p:cNvPr id="111" name="Google Shape;111;p20"/>
          <p:cNvSpPr txBox="1"/>
          <p:nvPr>
            <p:ph idx="1" type="body"/>
          </p:nvPr>
        </p:nvSpPr>
        <p:spPr>
          <a:xfrm>
            <a:off x="311700" y="1152475"/>
            <a:ext cx="4318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Roboto"/>
                <a:ea typeface="Roboto"/>
                <a:cs typeface="Roboto"/>
                <a:sym typeface="Roboto"/>
              </a:rPr>
              <a:t>Our analysis helps confirm the causal impact a single individual can have on organizations for the better or the worse. In addition, the Causal Impact also shows that Trump’s tweets impact stock price of Chrysler, Toyota, and Pfizer. As a result, regulators may want to consider pursuing the effect of influential Twitter users on financial markets more critically in the future.</a:t>
            </a:r>
            <a:endParaRPr>
              <a:solidFill>
                <a:srgbClr val="000000"/>
              </a:solidFill>
              <a:latin typeface="Roboto"/>
              <a:ea typeface="Roboto"/>
              <a:cs typeface="Roboto"/>
              <a:sym typeface="Roboto"/>
            </a:endParaRPr>
          </a:p>
        </p:txBody>
      </p:sp>
      <p:pic>
        <p:nvPicPr>
          <p:cNvPr id="112" name="Google Shape;112;p20"/>
          <p:cNvPicPr preferRelativeResize="0"/>
          <p:nvPr/>
        </p:nvPicPr>
        <p:blipFill>
          <a:blip r:embed="rId3">
            <a:alphaModFix/>
          </a:blip>
          <a:stretch>
            <a:fillRect/>
          </a:stretch>
        </p:blipFill>
        <p:spPr>
          <a:xfrm>
            <a:off x="4782600" y="1170125"/>
            <a:ext cx="4208999" cy="31426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